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1426" r:id="rId2"/>
    <p:sldId id="256" r:id="rId3"/>
    <p:sldId id="1205" r:id="rId4"/>
    <p:sldId id="1434" r:id="rId5"/>
    <p:sldId id="1407" r:id="rId6"/>
    <p:sldId id="1425" r:id="rId7"/>
    <p:sldId id="1409"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annette Nobo" initials="JN" lastIdx="1" clrIdx="0">
    <p:extLst>
      <p:ext uri="{19B8F6BF-5375-455C-9EA6-DF929625EA0E}">
        <p15:presenceInfo xmlns:p15="http://schemas.microsoft.com/office/powerpoint/2012/main" userId="S-1-5-21-3991781186-3178972888-1074896750-1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4" autoAdjust="0"/>
    <p:restoredTop sz="85602" autoAdjust="0"/>
  </p:normalViewPr>
  <p:slideViewPr>
    <p:cSldViewPr snapToGrid="0">
      <p:cViewPr varScale="1">
        <p:scale>
          <a:sx n="65" d="100"/>
          <a:sy n="65" d="100"/>
        </p:scale>
        <p:origin x="485"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264763-F60D-44C6-B9B7-22DAAD7414C3}" type="datetimeFigureOut">
              <a:rPr lang="en-US" smtClean="0"/>
              <a:t>2/9/2021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4E7A4AA-3958-46A7-94CF-224254874862}" type="slidenum">
              <a:rPr lang="en-US" smtClean="0"/>
              <a:t>‹#›</a:t>
            </a:fld>
            <a:endParaRPr lang="en-US"/>
          </a:p>
        </p:txBody>
      </p:sp>
    </p:spTree>
    <p:extLst>
      <p:ext uri="{BB962C8B-B14F-4D97-AF65-F5344CB8AC3E}">
        <p14:creationId xmlns:p14="http://schemas.microsoft.com/office/powerpoint/2010/main" val="975654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everyone to the KESA Update for January.  I am glad to see and be able to visit with you today. (next slide)</a:t>
            </a:r>
          </a:p>
        </p:txBody>
      </p:sp>
      <p:sp>
        <p:nvSpPr>
          <p:cNvPr id="4" name="Slide Number Placeholder 3"/>
          <p:cNvSpPr>
            <a:spLocks noGrp="1"/>
          </p:cNvSpPr>
          <p:nvPr>
            <p:ph type="sldNum" sz="quarter" idx="5"/>
          </p:nvPr>
        </p:nvSpPr>
        <p:spPr/>
        <p:txBody>
          <a:bodyPr/>
          <a:lstStyle/>
          <a:p>
            <a:fld id="{A4E7A4AA-3958-46A7-94CF-224254874862}" type="slidenum">
              <a:rPr lang="en-US" smtClean="0"/>
              <a:t>2</a:t>
            </a:fld>
            <a:endParaRPr lang="en-US"/>
          </a:p>
        </p:txBody>
      </p:sp>
    </p:spTree>
    <p:extLst>
      <p:ext uri="{BB962C8B-B14F-4D97-AF65-F5344CB8AC3E}">
        <p14:creationId xmlns:p14="http://schemas.microsoft.com/office/powerpoint/2010/main" val="286615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this month’s KESA Update is to provide an everyone with </a:t>
            </a:r>
          </a:p>
          <a:p>
            <a:pPr marL="228600" indent="-228600">
              <a:buAutoNum type="arabicPeriod"/>
            </a:pPr>
            <a:r>
              <a:rPr lang="en-US" dirty="0"/>
              <a:t>information on what the KESA Pause opportunity did in terms of the redistribution of systems and their expected accreditation year.</a:t>
            </a:r>
          </a:p>
          <a:p>
            <a:pPr marL="228600" indent="-228600">
              <a:buAutoNum type="arabicPeriod"/>
            </a:pPr>
            <a:r>
              <a:rPr lang="en-US" dirty="0"/>
              <a:t>To get the temperature, if you will, about how all systems are addressing social emotional and academic progress</a:t>
            </a:r>
          </a:p>
          <a:p>
            <a:pPr marL="228600" indent="-228600">
              <a:buAutoNum type="arabicPeriod"/>
            </a:pPr>
            <a:r>
              <a:rPr lang="en-US" dirty="0"/>
              <a:t>Allow for some conversation amongst ourselves to help clarify and further understand what is expected in the April survey; and finally,</a:t>
            </a:r>
          </a:p>
          <a:p>
            <a:pPr marL="228600" indent="-228600">
              <a:buAutoNum type="arabicPeriod"/>
            </a:pPr>
            <a:r>
              <a:rPr lang="en-US" dirty="0"/>
              <a:t>To give systems that are not pausing, a general overview of their expectations for this year.  (Next Slide)</a:t>
            </a:r>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3</a:t>
            </a:fld>
            <a:endParaRPr lang="en-US"/>
          </a:p>
        </p:txBody>
      </p:sp>
    </p:spTree>
    <p:extLst>
      <p:ext uri="{BB962C8B-B14F-4D97-AF65-F5344CB8AC3E}">
        <p14:creationId xmlns:p14="http://schemas.microsoft.com/office/powerpoint/2010/main" val="243968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 let’s get to the main discussion for today’s update.  Although an official survey will be coming out in April that will ask you to address the questions posted on the accreditation website for both Social Emotional and Academic Progress, we wanted to try to get an idea of what systems are currently doing in these two areas.  To get you thinking now, about how you may answer some of these questions.  To that end we have developed a quick survey for you to take during this meeting that will provide us with a quick Pulse of what is happening.  </a:t>
            </a:r>
          </a:p>
          <a:p>
            <a:endParaRPr lang="en-US" dirty="0"/>
          </a:p>
          <a:p>
            <a:r>
              <a:rPr lang="en-US" dirty="0"/>
              <a:t>Hopefully, the survey will also trigger questions that could help further the whole group discussion that will follow.  This can also be an opportunity to learn from each other about some strategies being implemented and types of data being collected. </a:t>
            </a:r>
          </a:p>
          <a:p>
            <a:endParaRPr lang="en-US" dirty="0"/>
          </a:p>
          <a:p>
            <a:r>
              <a:rPr lang="en-US" dirty="0"/>
              <a:t>Let’s take a quick look at the questions that paused systems will be asked (next slide)</a:t>
            </a:r>
          </a:p>
          <a:p>
            <a:endParaRPr lang="en-US" dirty="0"/>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4</a:t>
            </a:fld>
            <a:endParaRPr lang="en-US"/>
          </a:p>
        </p:txBody>
      </p:sp>
    </p:spTree>
    <p:extLst>
      <p:ext uri="{BB962C8B-B14F-4D97-AF65-F5344CB8AC3E}">
        <p14:creationId xmlns:p14="http://schemas.microsoft.com/office/powerpoint/2010/main" val="4238531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E7A4AA-3958-46A7-94CF-224254874862}" type="slidenum">
              <a:rPr lang="en-US" smtClean="0"/>
              <a:t>5</a:t>
            </a:fld>
            <a:endParaRPr lang="en-US"/>
          </a:p>
        </p:txBody>
      </p:sp>
    </p:spTree>
    <p:extLst>
      <p:ext uri="{BB962C8B-B14F-4D97-AF65-F5344CB8AC3E}">
        <p14:creationId xmlns:p14="http://schemas.microsoft.com/office/powerpoint/2010/main" val="3412605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7</a:t>
            </a:fld>
            <a:endParaRPr lang="en-US"/>
          </a:p>
        </p:txBody>
      </p:sp>
    </p:spTree>
    <p:extLst>
      <p:ext uri="{BB962C8B-B14F-4D97-AF65-F5344CB8AC3E}">
        <p14:creationId xmlns:p14="http://schemas.microsoft.com/office/powerpoint/2010/main" val="696227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5" y="666"/>
            <a:ext cx="12189629" cy="6856666"/>
          </a:xfrm>
          <a:prstGeom prst="rect">
            <a:avLst/>
          </a:prstGeom>
        </p:spPr>
      </p:pic>
      <p:sp>
        <p:nvSpPr>
          <p:cNvPr id="3" name="Subtitle 2"/>
          <p:cNvSpPr>
            <a:spLocks noGrp="1"/>
          </p:cNvSpPr>
          <p:nvPr>
            <p:ph type="subTitle" idx="1"/>
          </p:nvPr>
        </p:nvSpPr>
        <p:spPr>
          <a:xfrm>
            <a:off x="1524000" y="4326467"/>
            <a:ext cx="7480151" cy="1037658"/>
          </a:xfrm>
          <a:prstGeom prst="rect">
            <a:avLst/>
          </a:prstGeo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itle 7">
            <a:extLst>
              <a:ext uri="{FF2B5EF4-FFF2-40B4-BE49-F238E27FC236}">
                <a16:creationId xmlns:a16="http://schemas.microsoft.com/office/drawing/2014/main" id="{D549B9DA-B246-4EEB-B88F-6E64659851AD}"/>
              </a:ext>
            </a:extLst>
          </p:cNvPr>
          <p:cNvSpPr>
            <a:spLocks noGrp="1"/>
          </p:cNvSpPr>
          <p:nvPr>
            <p:ph type="title"/>
          </p:nvPr>
        </p:nvSpPr>
        <p:spPr>
          <a:xfrm>
            <a:off x="1524000" y="1597891"/>
            <a:ext cx="7480151" cy="2728576"/>
          </a:xfrm>
        </p:spPr>
        <p:txBody>
          <a:bodyPr/>
          <a:lstStyle>
            <a:lvl1pPr>
              <a:defRPr>
                <a:solidFill>
                  <a:schemeClr val="tx1"/>
                </a:solidFill>
              </a:defRPr>
            </a:lvl1pPr>
          </a:lstStyle>
          <a:p>
            <a:r>
              <a:rPr lang="en-US" dirty="0"/>
              <a:t>Click to edit Master title style</a:t>
            </a:r>
          </a:p>
        </p:txBody>
      </p:sp>
      <p:sp>
        <p:nvSpPr>
          <p:cNvPr id="9" name="Date Placeholder 8">
            <a:extLst>
              <a:ext uri="{FF2B5EF4-FFF2-40B4-BE49-F238E27FC236}">
                <a16:creationId xmlns:a16="http://schemas.microsoft.com/office/drawing/2014/main" id="{0B8430E5-56DC-4D4E-8E0C-064A4EBB9CEF}"/>
              </a:ext>
            </a:extLst>
          </p:cNvPr>
          <p:cNvSpPr>
            <a:spLocks noGrp="1"/>
          </p:cNvSpPr>
          <p:nvPr>
            <p:ph type="dt" sz="half" idx="10"/>
          </p:nvPr>
        </p:nvSpPr>
        <p:spPr/>
        <p:txBody>
          <a:bodyPr/>
          <a:lstStyle/>
          <a:p>
            <a:fld id="{4A706AEE-E4B8-4315-A38A-5DBF50C52D73}" type="datetimeFigureOut">
              <a:rPr lang="en-US" smtClean="0"/>
              <a:t>2/9/2021</a:t>
            </a:fld>
            <a:endParaRPr lang="en-US"/>
          </a:p>
        </p:txBody>
      </p:sp>
      <p:sp>
        <p:nvSpPr>
          <p:cNvPr id="10" name="Footer Placeholder 9">
            <a:extLst>
              <a:ext uri="{FF2B5EF4-FFF2-40B4-BE49-F238E27FC236}">
                <a16:creationId xmlns:a16="http://schemas.microsoft.com/office/drawing/2014/main" id="{4D4CF198-164A-403B-80C4-44E0196DF56C}"/>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393C20EE-24EE-4FCE-8C00-CBB4F6AEFA3E}"/>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66018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hot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5" y="2571"/>
            <a:ext cx="12188950" cy="6852858"/>
          </a:xfrm>
          <a:prstGeom prst="rect">
            <a:avLst/>
          </a:prstGeom>
        </p:spPr>
      </p:pic>
      <p:sp>
        <p:nvSpPr>
          <p:cNvPr id="2" name="Date Placeholder 1"/>
          <p:cNvSpPr>
            <a:spLocks noGrp="1"/>
          </p:cNvSpPr>
          <p:nvPr>
            <p:ph type="dt" sz="half" idx="10"/>
          </p:nvPr>
        </p:nvSpPr>
        <p:spPr/>
        <p:txBody>
          <a:bodyPr/>
          <a:lstStyle/>
          <a:p>
            <a:fld id="{4A706AEE-E4B8-4315-A38A-5DBF50C52D73}" type="datetimeFigureOut">
              <a:rPr lang="en-US" smtClean="0"/>
              <a:t>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
        <p:nvSpPr>
          <p:cNvPr id="10" name="Picture Placeholder 9">
            <a:extLst>
              <a:ext uri="{FF2B5EF4-FFF2-40B4-BE49-F238E27FC236}">
                <a16:creationId xmlns:a16="http://schemas.microsoft.com/office/drawing/2014/main" id="{1D4316CC-A48F-4BBE-B42A-217912B9343F}"/>
              </a:ext>
            </a:extLst>
          </p:cNvPr>
          <p:cNvSpPr>
            <a:spLocks noGrp="1" noChangeAspect="1"/>
          </p:cNvSpPr>
          <p:nvPr>
            <p:ph type="pic" sz="quarter" idx="13"/>
          </p:nvPr>
        </p:nvSpPr>
        <p:spPr>
          <a:xfrm>
            <a:off x="0" y="0"/>
            <a:ext cx="12188952" cy="5116945"/>
          </a:xfrm>
        </p:spPr>
        <p:txBody>
          <a:bodyPr anchor="ctr" anchorCtr="0">
            <a:noAutofit/>
          </a:bodyPr>
          <a:lstStyle>
            <a:lvl1pPr marL="0" indent="0" algn="ctr">
              <a:buNone/>
              <a:defRPr/>
            </a:lvl1pPr>
          </a:lstStyle>
          <a:p>
            <a:endParaRPr lang="en-US" dirty="0"/>
          </a:p>
        </p:txBody>
      </p:sp>
      <p:sp>
        <p:nvSpPr>
          <p:cNvPr id="11" name="Title 10">
            <a:extLst>
              <a:ext uri="{FF2B5EF4-FFF2-40B4-BE49-F238E27FC236}">
                <a16:creationId xmlns:a16="http://schemas.microsoft.com/office/drawing/2014/main" id="{18FF99EB-A947-4D83-8F9E-CA5EF676B147}"/>
              </a:ext>
            </a:extLst>
          </p:cNvPr>
          <p:cNvSpPr>
            <a:spLocks noGrp="1"/>
          </p:cNvSpPr>
          <p:nvPr>
            <p:ph type="title"/>
          </p:nvPr>
        </p:nvSpPr>
        <p:spPr>
          <a:xfrm>
            <a:off x="838200" y="5218545"/>
            <a:ext cx="10420927" cy="1003851"/>
          </a:xfrm>
        </p:spPr>
        <p:txBody>
          <a:bodyPr anchor="t">
            <a:normAutofit/>
          </a:bodyPr>
          <a:lstStyle>
            <a:lvl1pPr>
              <a:defRPr sz="3200">
                <a:solidFill>
                  <a:schemeClr val="bg1"/>
                </a:solidFill>
              </a:defRPr>
            </a:lvl1pPr>
          </a:lstStyle>
          <a:p>
            <a:r>
              <a:rPr lang="en-US"/>
              <a:t>Click to edit Master title style</a:t>
            </a:r>
          </a:p>
        </p:txBody>
      </p:sp>
    </p:spTree>
    <p:extLst>
      <p:ext uri="{BB962C8B-B14F-4D97-AF65-F5344CB8AC3E}">
        <p14:creationId xmlns:p14="http://schemas.microsoft.com/office/powerpoint/2010/main" val="821163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7" name="Media Placeholder 6">
            <a:extLst>
              <a:ext uri="{FF2B5EF4-FFF2-40B4-BE49-F238E27FC236}">
                <a16:creationId xmlns:a16="http://schemas.microsoft.com/office/drawing/2014/main" id="{D9F3DECE-3D90-46B8-AA48-F29BB31281AC}"/>
              </a:ext>
            </a:extLst>
          </p:cNvPr>
          <p:cNvSpPr>
            <a:spLocks noGrp="1"/>
          </p:cNvSpPr>
          <p:nvPr>
            <p:ph type="media" sz="quarter" idx="14"/>
          </p:nvPr>
        </p:nvSpPr>
        <p:spPr>
          <a:xfrm>
            <a:off x="1134918" y="803563"/>
            <a:ext cx="9922164" cy="4932218"/>
          </a:xfrm>
        </p:spPr>
        <p:txBody>
          <a:bodyPr anchor="ctr" anchorCtr="0"/>
          <a:lstStyle>
            <a:lvl1pPr marL="0" indent="0" algn="ctr">
              <a:buNone/>
              <a:defRPr>
                <a:noFill/>
              </a:defRPr>
            </a:lvl1pPr>
          </a:lstStyle>
          <a:p>
            <a:endParaRPr lang="en-US"/>
          </a:p>
        </p:txBody>
      </p:sp>
      <p:sp>
        <p:nvSpPr>
          <p:cNvPr id="2" name="Date Placeholder 1"/>
          <p:cNvSpPr>
            <a:spLocks noGrp="1"/>
          </p:cNvSpPr>
          <p:nvPr>
            <p:ph type="dt" sz="half" idx="10"/>
          </p:nvPr>
        </p:nvSpPr>
        <p:spPr/>
        <p:txBody>
          <a:bodyPr/>
          <a:lstStyle/>
          <a:p>
            <a:fld id="{4A706AEE-E4B8-4315-A38A-5DBF50C52D73}" type="datetimeFigureOut">
              <a:rPr lang="en-US" smtClean="0"/>
              <a:t>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4147403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457201"/>
            <a:ext cx="6172200" cy="5403850"/>
          </a:xfrm>
          <a:prstGeom prst="rect">
            <a:avLst/>
          </a:prstGeo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372300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a:prstGeom prst="rect">
            <a:avLst/>
          </a:prstGeom>
          <a:noFill/>
        </p:spPr>
        <p:txBody>
          <a:bodyPr anchor="ct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206249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 consultant informa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5CF677-628B-43A7-AA88-9DD0BBB3A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3" name="Date Placeholder 2">
            <a:extLst>
              <a:ext uri="{FF2B5EF4-FFF2-40B4-BE49-F238E27FC236}">
                <a16:creationId xmlns:a16="http://schemas.microsoft.com/office/drawing/2014/main" id="{E5289218-7CB7-4181-8221-C0440523BEC9}"/>
              </a:ext>
            </a:extLst>
          </p:cNvPr>
          <p:cNvSpPr>
            <a:spLocks noGrp="1"/>
          </p:cNvSpPr>
          <p:nvPr>
            <p:ph type="dt" sz="half" idx="10"/>
          </p:nvPr>
        </p:nvSpPr>
        <p:spPr/>
        <p:txBody>
          <a:bodyPr/>
          <a:lstStyle/>
          <a:p>
            <a:fld id="{4A706AEE-E4B8-4315-A38A-5DBF50C52D73}" type="datetimeFigureOut">
              <a:rPr lang="en-US" smtClean="0"/>
              <a:t>2/9/2021</a:t>
            </a:fld>
            <a:endParaRPr lang="en-US"/>
          </a:p>
        </p:txBody>
      </p:sp>
      <p:sp>
        <p:nvSpPr>
          <p:cNvPr id="4" name="Footer Placeholder 3">
            <a:extLst>
              <a:ext uri="{FF2B5EF4-FFF2-40B4-BE49-F238E27FC236}">
                <a16:creationId xmlns:a16="http://schemas.microsoft.com/office/drawing/2014/main" id="{C0DB162A-3F38-40BA-82D2-7C72C6411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B03C34-34B1-4B5B-AEED-AE92CCC42FD7}"/>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9" name="Content Placeholder 8">
            <a:extLst>
              <a:ext uri="{FF2B5EF4-FFF2-40B4-BE49-F238E27FC236}">
                <a16:creationId xmlns:a16="http://schemas.microsoft.com/office/drawing/2014/main" id="{019EEF34-BD1D-4AD5-89F7-C78D3A3B74B9}"/>
              </a:ext>
            </a:extLst>
          </p:cNvPr>
          <p:cNvSpPr>
            <a:spLocks noGrp="1"/>
          </p:cNvSpPr>
          <p:nvPr>
            <p:ph sz="quarter" idx="13"/>
          </p:nvPr>
        </p:nvSpPr>
        <p:spPr>
          <a:xfrm>
            <a:off x="1244889"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3" name="Content Placeholder 8">
            <a:extLst>
              <a:ext uri="{FF2B5EF4-FFF2-40B4-BE49-F238E27FC236}">
                <a16:creationId xmlns:a16="http://schemas.microsoft.com/office/drawing/2014/main" id="{D0AFE5B4-1938-41A0-B0F4-D9FA324FA7EF}"/>
              </a:ext>
            </a:extLst>
          </p:cNvPr>
          <p:cNvSpPr>
            <a:spLocks noGrp="1"/>
          </p:cNvSpPr>
          <p:nvPr>
            <p:ph sz="quarter" idx="14"/>
          </p:nvPr>
        </p:nvSpPr>
        <p:spPr>
          <a:xfrm>
            <a:off x="6338743"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4" name="TextBox 13"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a:extLst>
              <a:ext uri="{FF2B5EF4-FFF2-40B4-BE49-F238E27FC236}">
                <a16:creationId xmlns:a16="http://schemas.microsoft.com/office/drawing/2014/main" id="{1A8F5A1F-1699-4EF1-82AF-7354D891452F}"/>
              </a:ext>
            </a:extLst>
          </p:cNvPr>
          <p:cNvSpPr txBox="1"/>
          <p:nvPr userDrawn="1"/>
        </p:nvSpPr>
        <p:spPr>
          <a:xfrm>
            <a:off x="1244889" y="5661891"/>
            <a:ext cx="9686349" cy="507831"/>
          </a:xfrm>
          <a:prstGeom prst="rect">
            <a:avLst/>
          </a:prstGeom>
          <a:noFill/>
        </p:spPr>
        <p:txBody>
          <a:bodyPr wrap="square" rtlCol="0">
            <a:spAutoFit/>
          </a:bodyPr>
          <a:lstStyle/>
          <a:p>
            <a:r>
              <a:rPr lang="en-US" sz="900" dirty="0"/>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p>
        </p:txBody>
      </p:sp>
    </p:spTree>
    <p:extLst>
      <p:ext uri="{BB962C8B-B14F-4D97-AF65-F5344CB8AC3E}">
        <p14:creationId xmlns:p14="http://schemas.microsoft.com/office/powerpoint/2010/main" val="2205100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ustom Layout">
    <p:bg>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1016000" y="1193800"/>
            <a:ext cx="5994400" cy="4267200"/>
          </a:xfrm>
          <a:prstGeom prst="rect">
            <a:avLst/>
          </a:prstGeom>
          <a:noFill/>
        </p:spPr>
        <p:txBody>
          <a:bodyPr anchor="ctr"/>
          <a:lstStyle>
            <a:lvl1pPr marL="0" indent="0" algn="ctr">
              <a:buNone/>
              <a:defRPr i="1">
                <a:solidFill>
                  <a:schemeClr val="bg1"/>
                </a:solidFill>
              </a:defRPr>
            </a:lvl1pPr>
            <a:lvl2pPr marL="609585" indent="0" algn="r">
              <a:buNone/>
              <a:defRPr i="1">
                <a:solidFill>
                  <a:schemeClr val="bg1"/>
                </a:solidFill>
              </a:defRPr>
            </a:lvl2pPr>
            <a:lvl3pPr marL="1219170" indent="0" algn="ctr">
              <a:buNone/>
              <a:defRPr i="1">
                <a:solidFill>
                  <a:schemeClr val="bg1"/>
                </a:solidFill>
              </a:defRPr>
            </a:lvl3pPr>
            <a:lvl4pPr marL="1828754" indent="0" algn="ctr">
              <a:buNone/>
              <a:defRPr i="1">
                <a:solidFill>
                  <a:schemeClr val="bg1"/>
                </a:solidFill>
              </a:defRPr>
            </a:lvl4pPr>
            <a:lvl5pPr marL="2438339" indent="0" algn="ctr">
              <a:buNone/>
              <a:defRPr i="1">
                <a:solidFill>
                  <a:schemeClr val="bg1"/>
                </a:solidFill>
              </a:defRPr>
            </a:lvl5pPr>
          </a:lstStyle>
          <a:p>
            <a:pPr lvl="0"/>
            <a:r>
              <a:rPr lang="en-US" dirty="0"/>
              <a:t>“Click to edit Master text styles”</a:t>
            </a:r>
          </a:p>
          <a:p>
            <a:pPr lvl="1"/>
            <a:r>
              <a:rPr lang="en-US" dirty="0"/>
              <a:t>-- author</a:t>
            </a:r>
          </a:p>
        </p:txBody>
      </p:sp>
      <p:sp>
        <p:nvSpPr>
          <p:cNvPr id="15" name="TextBox 14"/>
          <p:cNvSpPr txBox="1"/>
          <p:nvPr userDrawn="1"/>
        </p:nvSpPr>
        <p:spPr>
          <a:xfrm>
            <a:off x="280485" y="6545902"/>
            <a:ext cx="3748142" cy="235898"/>
          </a:xfrm>
          <a:prstGeom prst="rect">
            <a:avLst/>
          </a:prstGeom>
          <a:noFill/>
        </p:spPr>
        <p:txBody>
          <a:bodyPr wrap="none" rtlCol="0" anchor="b">
            <a:spAutoFit/>
          </a:bodyPr>
          <a:lstStyle/>
          <a:p>
            <a:r>
              <a:rPr lang="en-US" sz="933" dirty="0">
                <a:solidFill>
                  <a:srgbClr val="FFFFFF">
                    <a:lumMod val="65000"/>
                  </a:srgbClr>
                </a:solidFill>
                <a:latin typeface="Arial"/>
              </a:rPr>
              <a:t>KANSAS STATE DEPARTMENT OF EDUCATION </a:t>
            </a:r>
            <a:r>
              <a:rPr lang="en-US" sz="933" i="1" dirty="0">
                <a:solidFill>
                  <a:srgbClr val="FFFFFF">
                    <a:lumMod val="65000"/>
                  </a:srgbClr>
                </a:solidFill>
                <a:latin typeface="Arial"/>
              </a:rPr>
              <a:t>| www.ksde.org</a:t>
            </a: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44217" y="6427621"/>
            <a:ext cx="1421603" cy="243840"/>
          </a:xfrm>
          <a:prstGeom prst="rect">
            <a:avLst/>
          </a:prstGeom>
        </p:spPr>
      </p:pic>
    </p:spTree>
    <p:extLst>
      <p:ext uri="{BB962C8B-B14F-4D97-AF65-F5344CB8AC3E}">
        <p14:creationId xmlns:p14="http://schemas.microsoft.com/office/powerpoint/2010/main" val="396853818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xmlns:p14="http://schemas.microsoft.com/office/powerpoint/2010/mai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Custom Layout">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8A546505-0C1E-7747-ABE4-80DCD963CF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7489" y="906465"/>
            <a:ext cx="10528300" cy="595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3840904-1669-AC4E-B8B4-B05EF7304BD0}"/>
              </a:ext>
            </a:extLst>
          </p:cNvPr>
          <p:cNvSpPr txBox="1">
            <a:spLocks noChangeArrowheads="1"/>
          </p:cNvSpPr>
          <p:nvPr userDrawn="1"/>
        </p:nvSpPr>
        <p:spPr bwMode="auto">
          <a:xfrm>
            <a:off x="3417888" y="6486526"/>
            <a:ext cx="64976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1600">
                <a:solidFill>
                  <a:srgbClr val="11284B"/>
                </a:solidFill>
                <a:latin typeface="Arial Black" panose="020B0A04020102020204" pitchFamily="34" charset="0"/>
              </a:rPr>
              <a:t>Kansas leads the world in the success of each student.</a:t>
            </a:r>
          </a:p>
        </p:txBody>
      </p:sp>
    </p:spTree>
    <p:extLst>
      <p:ext uri="{BB962C8B-B14F-4D97-AF65-F5344CB8AC3E}">
        <p14:creationId xmlns:p14="http://schemas.microsoft.com/office/powerpoint/2010/main" val="1636905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3D9E2-0C41-4D1A-8E61-00B514B4C60F}" type="datetimeFigureOut">
              <a:rPr lang="en-US" smtClean="0">
                <a:solidFill>
                  <a:prstClr val="black">
                    <a:tint val="75000"/>
                  </a:prstClr>
                </a:solidFill>
              </a:rPr>
              <a:pPr/>
              <a:t>2/9/2021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D3885E9-FD18-4F19-92CC-E76CA56FB6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7386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2_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16000" y="5664202"/>
            <a:ext cx="8412480" cy="510081"/>
          </a:xfrm>
          <a:prstGeom prst="rect">
            <a:avLst/>
          </a:prstGeom>
          <a:noFill/>
        </p:spPr>
        <p:txBody>
          <a:bodyPr anchor="ctr" anchorCtr="0"/>
          <a:lstStyle>
            <a:lvl1pPr marL="0" indent="0">
              <a:buNone/>
              <a:defRPr sz="2133" spc="0">
                <a:solidFill>
                  <a:schemeClr val="tx2"/>
                </a:solidFill>
                <a:latin typeface="+mn-lt"/>
                <a:cs typeface="Arial" panose="020B0604020202020204" pitchFamily="34" charset="0"/>
              </a:defRPr>
            </a:lvl1pPr>
            <a:lvl2pPr marL="609570" indent="0">
              <a:buNone/>
              <a:defRPr sz="1600"/>
            </a:lvl2pPr>
            <a:lvl3pPr marL="1219140"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96F4B587-9FDF-46DF-B460-9026AE4DF246}" type="datetimeFigureOut">
              <a:rPr lang="en-US" smtClean="0">
                <a:solidFill>
                  <a:srgbClr val="15284B">
                    <a:tint val="75000"/>
                  </a:srgbClr>
                </a:solidFill>
              </a:rPr>
              <a:pPr>
                <a:defRPr/>
              </a:pPr>
              <a:t>2/9/2021</a:t>
            </a:fld>
            <a:endParaRPr lang="en-US" dirty="0">
              <a:solidFill>
                <a:srgbClr val="15284B">
                  <a:tint val="75000"/>
                </a:srgbClr>
              </a:solidFill>
            </a:endParaRPr>
          </a:p>
        </p:txBody>
      </p:sp>
      <p:sp>
        <p:nvSpPr>
          <p:cNvPr id="6" name="Footer Placeholder 5"/>
          <p:cNvSpPr>
            <a:spLocks noGrp="1"/>
          </p:cNvSpPr>
          <p:nvPr>
            <p:ph type="ftr" sz="quarter" idx="11"/>
          </p:nvPr>
        </p:nvSpPr>
        <p:spPr/>
        <p:txBody>
          <a:bodyPr/>
          <a:lstStyle/>
          <a:p>
            <a:pPr>
              <a:defRPr/>
            </a:pPr>
            <a:endParaRPr lang="en-US" dirty="0">
              <a:solidFill>
                <a:srgbClr val="15284B">
                  <a:tint val="75000"/>
                </a:srgbClr>
              </a:solidFill>
            </a:endParaRPr>
          </a:p>
        </p:txBody>
      </p:sp>
      <p:sp>
        <p:nvSpPr>
          <p:cNvPr id="7" name="Slide Number Placeholder 6"/>
          <p:cNvSpPr>
            <a:spLocks noGrp="1"/>
          </p:cNvSpPr>
          <p:nvPr>
            <p:ph type="sldNum" sz="quarter" idx="12"/>
          </p:nvPr>
        </p:nvSpPr>
        <p:spPr/>
        <p:txBody>
          <a:bodyPr/>
          <a:lstStyle/>
          <a:p>
            <a:pPr>
              <a:defRPr/>
            </a:pPr>
            <a:fld id="{A00A119E-7584-428E-89E9-092799AD27D7}" type="slidenum">
              <a:rPr lang="en-US" smtClean="0">
                <a:solidFill>
                  <a:srgbClr val="15284B">
                    <a:tint val="75000"/>
                  </a:srgbClr>
                </a:solidFill>
              </a:rPr>
              <a:pPr>
                <a:defRPr/>
              </a:pPr>
              <a:t>‹#›</a:t>
            </a:fld>
            <a:endParaRPr lang="en-US" dirty="0">
              <a:solidFill>
                <a:srgbClr val="15284B">
                  <a:tint val="75000"/>
                </a:srgbClr>
              </a:solidFill>
            </a:endParaRPr>
          </a:p>
        </p:txBody>
      </p:sp>
      <p:sp>
        <p:nvSpPr>
          <p:cNvPr id="12" name="TextBox 11"/>
          <p:cNvSpPr txBox="1"/>
          <p:nvPr userDrawn="1"/>
        </p:nvSpPr>
        <p:spPr>
          <a:xfrm>
            <a:off x="280487" y="6545902"/>
            <a:ext cx="3092513" cy="235898"/>
          </a:xfrm>
          <a:prstGeom prst="rect">
            <a:avLst/>
          </a:prstGeom>
          <a:noFill/>
        </p:spPr>
        <p:txBody>
          <a:bodyPr wrap="none" rtlCol="0" anchor="b">
            <a:spAutoFit/>
          </a:bodyPr>
          <a:lstStyle/>
          <a:p>
            <a:pPr>
              <a:defRPr/>
            </a:pPr>
            <a:r>
              <a:rPr lang="en-US" sz="933" dirty="0">
                <a:solidFill>
                  <a:srgbClr val="15284B"/>
                </a:solidFill>
                <a:latin typeface="Arial Narrow"/>
              </a:rPr>
              <a:t>KANSAS STATE DEPARTMENT OF EDUCATION </a:t>
            </a:r>
            <a:r>
              <a:rPr lang="en-US" sz="933" i="1" dirty="0">
                <a:solidFill>
                  <a:srgbClr val="15284B"/>
                </a:solidFill>
                <a:latin typeface="Arial Narrow"/>
              </a:rPr>
              <a:t>| www.ksde.org</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69290" y="5502277"/>
            <a:ext cx="2060924" cy="1219200"/>
          </a:xfrm>
          <a:prstGeom prst="rect">
            <a:avLst/>
          </a:prstGeom>
        </p:spPr>
      </p:pic>
      <p:sp>
        <p:nvSpPr>
          <p:cNvPr id="16" name="Picture Placeholder 15"/>
          <p:cNvSpPr>
            <a:spLocks noGrp="1" noChangeAspect="1"/>
          </p:cNvSpPr>
          <p:nvPr>
            <p:ph type="pic" sz="quarter" idx="13"/>
          </p:nvPr>
        </p:nvSpPr>
        <p:spPr>
          <a:xfrm>
            <a:off x="0" y="2"/>
            <a:ext cx="12192000" cy="4546588"/>
          </a:xfrm>
          <a:prstGeom prst="rect">
            <a:avLst/>
          </a:prstGeom>
          <a:noFill/>
        </p:spPr>
        <p:txBody>
          <a:bodyPr>
            <a:noAutofit/>
          </a:bodyPr>
          <a:lstStyle>
            <a:lvl1pPr marL="121914" indent="0">
              <a:buNone/>
              <a:defRPr>
                <a:solidFill>
                  <a:schemeClr val="accent2"/>
                </a:solidFill>
              </a:defRPr>
            </a:lvl1pPr>
          </a:lstStyle>
          <a:p>
            <a:endParaRPr lang="en-US" dirty="0"/>
          </a:p>
        </p:txBody>
      </p:sp>
      <p:sp>
        <p:nvSpPr>
          <p:cNvPr id="11" name="Text Placeholder 10"/>
          <p:cNvSpPr>
            <a:spLocks noGrp="1"/>
          </p:cNvSpPr>
          <p:nvPr>
            <p:ph type="body" sz="quarter" idx="14"/>
          </p:nvPr>
        </p:nvSpPr>
        <p:spPr>
          <a:xfrm>
            <a:off x="1016000" y="4800710"/>
            <a:ext cx="10160000" cy="677108"/>
          </a:xfrm>
          <a:noFill/>
        </p:spPr>
        <p:txBody>
          <a:bodyPr lIns="91440" tIns="91440" rIns="91440" bIns="91440" anchor="ctr" anchorCtr="0"/>
          <a:lstStyle>
            <a:lvl2pPr marL="609570" indent="0">
              <a:buNone/>
              <a:defRPr/>
            </a:lvl2pPr>
          </a:lstStyle>
          <a:p>
            <a:pPr lvl="0"/>
            <a:r>
              <a:rPr lang="en-US" dirty="0"/>
              <a:t>Edit Master text styles</a:t>
            </a:r>
          </a:p>
        </p:txBody>
      </p:sp>
    </p:spTree>
    <p:extLst>
      <p:ext uri="{BB962C8B-B14F-4D97-AF65-F5344CB8AC3E}">
        <p14:creationId xmlns:p14="http://schemas.microsoft.com/office/powerpoint/2010/main" val="279193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4073"/>
            <a:ext cx="10515600" cy="4532890"/>
          </a:xfrm>
          <a:prstGeom prst="rect">
            <a:avLst/>
          </a:prstGeo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706AEE-E4B8-4315-A38A-5DBF50C52D73}" type="datetimeFigureOut">
              <a:rPr lang="en-US"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
        <p:nvSpPr>
          <p:cNvPr id="7" name="Title 6">
            <a:extLst>
              <a:ext uri="{FF2B5EF4-FFF2-40B4-BE49-F238E27FC236}">
                <a16:creationId xmlns:a16="http://schemas.microsoft.com/office/drawing/2014/main" id="{F4E87B5A-4C30-4ABE-B2BE-71FBF9F2A8B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297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8" y="668"/>
            <a:ext cx="12189625" cy="6856664"/>
          </a:xfrm>
          <a:prstGeom prst="rect">
            <a:avLst/>
          </a:prstGeom>
        </p:spPr>
      </p:pic>
      <p:sp>
        <p:nvSpPr>
          <p:cNvPr id="2" name="Title 1"/>
          <p:cNvSpPr>
            <a:spLocks noGrp="1"/>
          </p:cNvSpPr>
          <p:nvPr>
            <p:ph type="title"/>
          </p:nvPr>
        </p:nvSpPr>
        <p:spPr>
          <a:xfrm>
            <a:off x="1893456" y="423334"/>
            <a:ext cx="8340436" cy="2713228"/>
          </a:xfrm>
          <a:prstGeom prst="rect">
            <a:avLst/>
          </a:prstGeom>
        </p:spPr>
        <p:txBody>
          <a:bodyPr rIns="457200" anchor="b"/>
          <a:lstStyle>
            <a:lvl1pPr>
              <a:defRPr sz="60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893456" y="3246268"/>
            <a:ext cx="8340436" cy="1500187"/>
          </a:xfrm>
          <a:prstGeom prst="rect">
            <a:avLst/>
          </a:prstGeom>
        </p:spPr>
        <p:txBody>
          <a:bodyPr tIns="182880" rIns="457200" bIns="182880" anchor="t" anchorCtr="0"/>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A706AEE-E4B8-4315-A38A-5DBF50C52D73}" type="datetimeFigureOut">
              <a:rPr lang="en-US"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217304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7F37E57-90EB-4392-A853-E6C177DBF2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3" name="Date Placeholder 2">
            <a:extLst>
              <a:ext uri="{FF2B5EF4-FFF2-40B4-BE49-F238E27FC236}">
                <a16:creationId xmlns:a16="http://schemas.microsoft.com/office/drawing/2014/main" id="{EB0C64CA-01BD-460D-89C9-0C2043D580EB}"/>
              </a:ext>
            </a:extLst>
          </p:cNvPr>
          <p:cNvSpPr>
            <a:spLocks noGrp="1"/>
          </p:cNvSpPr>
          <p:nvPr>
            <p:ph type="dt" sz="half" idx="10"/>
          </p:nvPr>
        </p:nvSpPr>
        <p:spPr/>
        <p:txBody>
          <a:bodyPr/>
          <a:lstStyle/>
          <a:p>
            <a:fld id="{4A706AEE-E4B8-4315-A38A-5DBF50C52D73}" type="datetimeFigureOut">
              <a:rPr lang="en-US" smtClean="0"/>
              <a:t>2/9/2021</a:t>
            </a:fld>
            <a:endParaRPr lang="en-US"/>
          </a:p>
        </p:txBody>
      </p:sp>
      <p:sp>
        <p:nvSpPr>
          <p:cNvPr id="4" name="Footer Placeholder 3">
            <a:extLst>
              <a:ext uri="{FF2B5EF4-FFF2-40B4-BE49-F238E27FC236}">
                <a16:creationId xmlns:a16="http://schemas.microsoft.com/office/drawing/2014/main" id="{1583761E-B5D3-45B1-B910-9807F7E125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D9092A-2CD1-40F9-B4AA-7D5FC15F2ADE}"/>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E1829E2D-5DC0-4E9F-B678-9019679156F8}"/>
              </a:ext>
            </a:extLst>
          </p:cNvPr>
          <p:cNvSpPr>
            <a:spLocks noGrp="1"/>
          </p:cNvSpPr>
          <p:nvPr>
            <p:ph type="title"/>
          </p:nvPr>
        </p:nvSpPr>
        <p:spPr>
          <a:xfrm>
            <a:off x="838200" y="4290581"/>
            <a:ext cx="11353800" cy="891019"/>
          </a:xfrm>
          <a:prstGeom prst="rect">
            <a:avLst/>
          </a:prstGeom>
        </p:spPr>
        <p:txBody>
          <a:bodyPr anchor="t"/>
          <a:lstStyle/>
          <a:p>
            <a:r>
              <a:rPr lang="en-US"/>
              <a:t>Click to edit Master title style</a:t>
            </a:r>
          </a:p>
        </p:txBody>
      </p:sp>
      <p:sp>
        <p:nvSpPr>
          <p:cNvPr id="9" name="Text Placeholder 2">
            <a:extLst>
              <a:ext uri="{FF2B5EF4-FFF2-40B4-BE49-F238E27FC236}">
                <a16:creationId xmlns:a16="http://schemas.microsoft.com/office/drawing/2014/main" id="{4389D740-357F-4BFD-B6E8-D6C74B9D819B}"/>
              </a:ext>
            </a:extLst>
          </p:cNvPr>
          <p:cNvSpPr>
            <a:spLocks noGrp="1"/>
          </p:cNvSpPr>
          <p:nvPr>
            <p:ph type="body" idx="1"/>
          </p:nvPr>
        </p:nvSpPr>
        <p:spPr>
          <a:xfrm>
            <a:off x="3581400" y="5331272"/>
            <a:ext cx="8610600" cy="688099"/>
          </a:xfrm>
          <a:prstGeom prst="rect">
            <a:avLst/>
          </a:prstGeo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027486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706AEE-E4B8-4315-A38A-5DBF50C52D73}" type="datetimeFigureOut">
              <a:rPr lang="en-US" smtClean="0"/>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CD0CFDC3-B650-4CCE-8A51-79C6018F060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5333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D786F29-BF4F-4B2A-B4D2-37C78A859B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2" name="Title 1"/>
          <p:cNvSpPr>
            <a:spLocks noGrp="1"/>
          </p:cNvSpPr>
          <p:nvPr>
            <p:ph type="title"/>
          </p:nvPr>
        </p:nvSpPr>
        <p:spPr>
          <a:xfrm>
            <a:off x="839788" y="365126"/>
            <a:ext cx="10515600" cy="114935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2"/>
            <a:ext cx="5157787"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671761"/>
            <a:ext cx="5157787" cy="2980893"/>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2"/>
            <a:ext cx="5183188"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671761"/>
            <a:ext cx="5183188" cy="2980894"/>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4A706AEE-E4B8-4315-A38A-5DBF50C52D73}" type="datetimeFigureOut">
              <a:rPr lang="en-US" smtClean="0"/>
              <a:t>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73751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2/9/2021</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13" name="Content Placeholder 12">
            <a:extLst>
              <a:ext uri="{FF2B5EF4-FFF2-40B4-BE49-F238E27FC236}">
                <a16:creationId xmlns:a16="http://schemas.microsoft.com/office/drawing/2014/main" id="{8527C91C-D68F-46DB-9618-F4AE37D5AFEF}"/>
              </a:ext>
            </a:extLst>
          </p:cNvPr>
          <p:cNvSpPr>
            <a:spLocks noGrp="1"/>
          </p:cNvSpPr>
          <p:nvPr>
            <p:ph sz="quarter" idx="13"/>
          </p:nvPr>
        </p:nvSpPr>
        <p:spPr>
          <a:xfrm>
            <a:off x="838200" y="1458913"/>
            <a:ext cx="10393363" cy="2817523"/>
          </a:xfrm>
        </p:spPr>
        <p:txBody>
          <a:bodyPr lIns="1645920" tIns="914400" rIns="1645920" bIns="914400" anchor="t" anchorCtr="0">
            <a:normAutofit/>
          </a:bodyPr>
          <a:lstStyle>
            <a:lvl1pPr marL="0" indent="0">
              <a:buNone/>
              <a:defRPr sz="3600" i="1"/>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6" name="Text Placeholder 15">
            <a:extLst>
              <a:ext uri="{FF2B5EF4-FFF2-40B4-BE49-F238E27FC236}">
                <a16:creationId xmlns:a16="http://schemas.microsoft.com/office/drawing/2014/main" id="{40D0A9EE-76F6-42DC-BF8D-A7F378AFACB4}"/>
              </a:ext>
            </a:extLst>
          </p:cNvPr>
          <p:cNvSpPr>
            <a:spLocks noGrp="1"/>
          </p:cNvSpPr>
          <p:nvPr>
            <p:ph type="body" sz="quarter" idx="14"/>
          </p:nvPr>
        </p:nvSpPr>
        <p:spPr>
          <a:xfrm>
            <a:off x="828675" y="4284663"/>
            <a:ext cx="10402888" cy="850900"/>
          </a:xfrm>
        </p:spPr>
        <p:txBody>
          <a:bodyPr anchor="b" anchorCtr="0">
            <a:normAutofit/>
          </a:bodyPr>
          <a:lstStyle>
            <a:lvl1pPr marL="0" indent="0" algn="r">
              <a:buNone/>
              <a:defRPr sz="1800"/>
            </a:lvl1pPr>
            <a:lvl2pPr marL="457200" indent="0" algn="r">
              <a:buNone/>
              <a:defRPr/>
            </a:lvl2pPr>
            <a:lvl3pPr marL="914400" indent="0" algn="r">
              <a:buNone/>
              <a:defRPr/>
            </a:lvl3pPr>
            <a:lvl4pPr marL="1371600" indent="0" algn="r">
              <a:buNone/>
              <a:defRPr/>
            </a:lvl4pPr>
            <a:lvl5pPr marL="1828800" indent="0" algn="r">
              <a:buNone/>
              <a:defRPr/>
            </a:lvl5pPr>
          </a:lstStyle>
          <a:p>
            <a:pPr lvl="0"/>
            <a:endParaRPr lang="en-US" dirty="0"/>
          </a:p>
        </p:txBody>
      </p:sp>
    </p:spTree>
    <p:extLst>
      <p:ext uri="{BB962C8B-B14F-4D97-AF65-F5344CB8AC3E}">
        <p14:creationId xmlns:p14="http://schemas.microsoft.com/office/powerpoint/2010/main" val="336900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sta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2/9/2021</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23617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logo">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7" y="1714"/>
            <a:ext cx="12185906" cy="6854571"/>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2/9/2021</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306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6FF858C-D621-4E06-B0BD-3504A86EE01C}"/>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0" y="1714"/>
            <a:ext cx="12191999" cy="6854571"/>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06AEE-E4B8-4315-A38A-5DBF50C52D73}" type="datetimeFigureOut">
              <a:rPr lang="en-US" smtClean="0"/>
              <a:t>2/9/2021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1F73E-0BBA-472D-89D7-AA97411977D3}" type="slidenum">
              <a:rPr lang="en-US" smtClean="0"/>
              <a:t>‹#›</a:t>
            </a:fld>
            <a:endParaRPr lang="en-US"/>
          </a:p>
        </p:txBody>
      </p:sp>
      <p:sp>
        <p:nvSpPr>
          <p:cNvPr id="15" name="Title Placeholder 14">
            <a:extLst>
              <a:ext uri="{FF2B5EF4-FFF2-40B4-BE49-F238E27FC236}">
                <a16:creationId xmlns:a16="http://schemas.microsoft.com/office/drawing/2014/main" id="{C4FFDAAB-CF54-4977-9D64-1D8CF2A8B5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6" name="Text Placeholder 15">
            <a:extLst>
              <a:ext uri="{FF2B5EF4-FFF2-40B4-BE49-F238E27FC236}">
                <a16:creationId xmlns:a16="http://schemas.microsoft.com/office/drawing/2014/main" id="{33C8E99D-C13E-4496-9E45-888ED9E9E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80614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90000"/>
        </a:lnSpc>
        <a:spcBef>
          <a:spcPts val="500"/>
        </a:spcBef>
        <a:buClr>
          <a:schemeClr val="tx2">
            <a:lumMod val="60000"/>
            <a:lumOff val="40000"/>
          </a:schemeClr>
        </a:buClr>
        <a:buFont typeface="Arial" panose="020B0604020202020204"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90000"/>
        </a:lnSpc>
        <a:spcBef>
          <a:spcPts val="500"/>
        </a:spcBef>
        <a:buClr>
          <a:schemeClr val="accent6">
            <a:lumMod val="60000"/>
            <a:lumOff val="40000"/>
          </a:schemeClr>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ksde.zoom.us/meeting/register/tJUud-Cvpz4qE9Lirv1bACN5eYlrqUqFSo1e"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mmiller@ksde.org" TargetMode="External"/><Relationship Id="rId7" Type="http://schemas.openxmlformats.org/officeDocument/2006/relationships/hyperlink" Target="mailto:adiederich@ksde.org"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hyperlink" Target="mailto:ekalas@ksde.org" TargetMode="External"/><Relationship Id="rId5" Type="http://schemas.openxmlformats.org/officeDocument/2006/relationships/hyperlink" Target="mailto:mmelton@ksde.org" TargetMode="External"/><Relationship Id="rId4" Type="http://schemas.openxmlformats.org/officeDocument/2006/relationships/hyperlink" Target="mailto:jnobo@ksd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80335A-49DB-487A-B8DA-A16487D625FF}"/>
              </a:ext>
            </a:extLst>
          </p:cNvPr>
          <p:cNvSpPr>
            <a:spLocks noGrp="1"/>
          </p:cNvSpPr>
          <p:nvPr>
            <p:ph idx="1"/>
          </p:nvPr>
        </p:nvSpPr>
        <p:spPr>
          <a:xfrm>
            <a:off x="838200" y="434340"/>
            <a:ext cx="10515600" cy="5742623"/>
          </a:xfrm>
        </p:spPr>
        <p:txBody>
          <a:bodyPr/>
          <a:lstStyle/>
          <a:p>
            <a:pPr marL="0" indent="0">
              <a:buNone/>
            </a:pPr>
            <a:r>
              <a:rPr lang="en-US" sz="6000" b="1" dirty="0"/>
              <a:t>Welcome to the Monthly KESA Updates and Support Meeting!</a:t>
            </a:r>
            <a:endParaRPr lang="en-US" sz="6000" dirty="0"/>
          </a:p>
          <a:p>
            <a:endParaRPr lang="en-US" sz="6000" dirty="0"/>
          </a:p>
          <a:p>
            <a:pPr marL="0" indent="0">
              <a:buNone/>
            </a:pPr>
            <a:r>
              <a:rPr lang="en-US" sz="6000" b="1" dirty="0"/>
              <a:t>This session is scheduled to start promptly at 9:00 a.m.</a:t>
            </a:r>
            <a:endParaRPr lang="en-US" sz="6000" dirty="0"/>
          </a:p>
          <a:p>
            <a:endParaRPr lang="en-US" dirty="0"/>
          </a:p>
        </p:txBody>
      </p:sp>
    </p:spTree>
    <p:extLst>
      <p:ext uri="{BB962C8B-B14F-4D97-AF65-F5344CB8AC3E}">
        <p14:creationId xmlns:p14="http://schemas.microsoft.com/office/powerpoint/2010/main" val="347206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66782-3D96-4977-8B8C-C6CAF62862B6}"/>
              </a:ext>
            </a:extLst>
          </p:cNvPr>
          <p:cNvSpPr>
            <a:spLocks noGrp="1"/>
          </p:cNvSpPr>
          <p:nvPr>
            <p:ph type="title"/>
          </p:nvPr>
        </p:nvSpPr>
        <p:spPr>
          <a:xfrm>
            <a:off x="1169670" y="2283691"/>
            <a:ext cx="7480151" cy="2728576"/>
          </a:xfrm>
        </p:spPr>
        <p:txBody>
          <a:bodyPr>
            <a:normAutofit/>
          </a:bodyPr>
          <a:lstStyle/>
          <a:p>
            <a:r>
              <a:rPr lang="en-US" dirty="0"/>
              <a:t>Kansas Education System Accreditation (KESA) Update – </a:t>
            </a:r>
            <a:r>
              <a:rPr lang="en-US" dirty="0" err="1"/>
              <a:t>Februrary</a:t>
            </a:r>
            <a:r>
              <a:rPr lang="en-US" dirty="0"/>
              <a:t> 2021</a:t>
            </a:r>
            <a:br>
              <a:rPr lang="en-US" dirty="0"/>
            </a:br>
            <a:endParaRPr lang="en-US" dirty="0"/>
          </a:p>
        </p:txBody>
      </p:sp>
    </p:spTree>
    <p:extLst>
      <p:ext uri="{BB962C8B-B14F-4D97-AF65-F5344CB8AC3E}">
        <p14:creationId xmlns:p14="http://schemas.microsoft.com/office/powerpoint/2010/main" val="2447903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a:xfrm>
            <a:off x="838200" y="1486240"/>
            <a:ext cx="10515600" cy="3885520"/>
          </a:xfrm>
        </p:spPr>
        <p:txBody>
          <a:bodyPr>
            <a:normAutofit/>
          </a:bodyPr>
          <a:lstStyle/>
          <a:p>
            <a:pPr lvl="2"/>
            <a:endParaRPr lang="en-US" dirty="0"/>
          </a:p>
          <a:p>
            <a:r>
              <a:rPr lang="en-US" dirty="0"/>
              <a:t>Provide an update on the pulse results of how systems are addressing the “Pause”.</a:t>
            </a:r>
          </a:p>
          <a:p>
            <a:r>
              <a:rPr lang="en-US" dirty="0"/>
              <a:t>Using data to make a difference</a:t>
            </a:r>
          </a:p>
          <a:p>
            <a:r>
              <a:rPr lang="en-US" dirty="0"/>
              <a:t>Review expectations for systems who are not pausing</a:t>
            </a:r>
          </a:p>
          <a:p>
            <a:pPr lvl="1"/>
            <a:r>
              <a:rPr lang="en-US" dirty="0"/>
              <a:t>2020-2021 Expectations</a:t>
            </a:r>
          </a:p>
          <a:p>
            <a:pPr lvl="1"/>
            <a:r>
              <a:rPr lang="en-US" dirty="0"/>
              <a:t>System Reports</a:t>
            </a:r>
          </a:p>
          <a:p>
            <a:pPr lvl="1"/>
            <a:r>
              <a:rPr lang="en-US" dirty="0"/>
              <a:t>System and OVT expectations for KESA Visit</a:t>
            </a:r>
          </a:p>
          <a:p>
            <a:pPr marL="0" indent="0">
              <a:buNone/>
            </a:pPr>
            <a:endParaRPr lang="en-US" dirty="0"/>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r>
              <a:rPr lang="en-US" dirty="0"/>
              <a:t>Today’s Purpose</a:t>
            </a:r>
          </a:p>
        </p:txBody>
      </p:sp>
    </p:spTree>
    <p:extLst>
      <p:ext uri="{BB962C8B-B14F-4D97-AF65-F5344CB8AC3E}">
        <p14:creationId xmlns:p14="http://schemas.microsoft.com/office/powerpoint/2010/main" val="3646832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CA9739-8767-4DFB-8C15-460974C1D0B1}"/>
              </a:ext>
            </a:extLst>
          </p:cNvPr>
          <p:cNvSpPr>
            <a:spLocks noGrp="1"/>
          </p:cNvSpPr>
          <p:nvPr>
            <p:ph type="title"/>
          </p:nvPr>
        </p:nvSpPr>
        <p:spPr/>
        <p:txBody>
          <a:bodyPr/>
          <a:lstStyle/>
          <a:p>
            <a:r>
              <a:rPr lang="en-US" dirty="0"/>
              <a:t>Getting a Pulse of  KESA Systems on Pause</a:t>
            </a:r>
          </a:p>
        </p:txBody>
      </p:sp>
      <p:sp>
        <p:nvSpPr>
          <p:cNvPr id="5" name="Text Placeholder 4">
            <a:extLst>
              <a:ext uri="{FF2B5EF4-FFF2-40B4-BE49-F238E27FC236}">
                <a16:creationId xmlns:a16="http://schemas.microsoft.com/office/drawing/2014/main" id="{EB393581-7261-4890-81FF-C4FE8EBD9048}"/>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7935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0B78F10-99A0-4D96-96F9-33DFF4C26925}"/>
              </a:ext>
            </a:extLst>
          </p:cNvPr>
          <p:cNvSpPr>
            <a:spLocks noGrp="1"/>
          </p:cNvSpPr>
          <p:nvPr>
            <p:ph sz="half" idx="1"/>
          </p:nvPr>
        </p:nvSpPr>
        <p:spPr>
          <a:xfrm>
            <a:off x="838200" y="1825625"/>
            <a:ext cx="5181600" cy="1753916"/>
          </a:xfrm>
        </p:spPr>
        <p:txBody>
          <a:bodyPr/>
          <a:lstStyle/>
          <a:p>
            <a:r>
              <a:rPr lang="en-US" strike="sngStrike" dirty="0"/>
              <a:t>Tuesday, October 13, 2020</a:t>
            </a:r>
          </a:p>
          <a:p>
            <a:r>
              <a:rPr lang="en-US" strike="sngStrike" dirty="0"/>
              <a:t>Tuesday, November 10, 2020</a:t>
            </a:r>
          </a:p>
          <a:p>
            <a:r>
              <a:rPr lang="en-US" strike="sngStrike" dirty="0"/>
              <a:t>Tuesday, December 8, 2020</a:t>
            </a:r>
          </a:p>
        </p:txBody>
      </p:sp>
      <p:sp>
        <p:nvSpPr>
          <p:cNvPr id="8" name="Content Placeholder 7">
            <a:extLst>
              <a:ext uri="{FF2B5EF4-FFF2-40B4-BE49-F238E27FC236}">
                <a16:creationId xmlns:a16="http://schemas.microsoft.com/office/drawing/2014/main" id="{DE7DFEB8-65D8-40A1-989C-4AC00B459B33}"/>
              </a:ext>
            </a:extLst>
          </p:cNvPr>
          <p:cNvSpPr>
            <a:spLocks noGrp="1"/>
          </p:cNvSpPr>
          <p:nvPr>
            <p:ph sz="half" idx="2"/>
          </p:nvPr>
        </p:nvSpPr>
        <p:spPr>
          <a:xfrm>
            <a:off x="6172200" y="1825625"/>
            <a:ext cx="5181600" cy="1753916"/>
          </a:xfrm>
        </p:spPr>
        <p:txBody>
          <a:bodyPr/>
          <a:lstStyle/>
          <a:p>
            <a:r>
              <a:rPr lang="en-US" strike="sngStrike" dirty="0"/>
              <a:t>Tuesday, January 12, 2021</a:t>
            </a:r>
          </a:p>
          <a:p>
            <a:r>
              <a:rPr lang="en-US" strike="sngStrike" dirty="0"/>
              <a:t>Tuesday, February 9, 2021</a:t>
            </a:r>
          </a:p>
          <a:p>
            <a:r>
              <a:rPr lang="en-US" dirty="0"/>
              <a:t>Tuesday, March 9, 2021</a:t>
            </a:r>
          </a:p>
        </p:txBody>
      </p:sp>
      <p:sp>
        <p:nvSpPr>
          <p:cNvPr id="2" name="Title 1">
            <a:extLst>
              <a:ext uri="{FF2B5EF4-FFF2-40B4-BE49-F238E27FC236}">
                <a16:creationId xmlns:a16="http://schemas.microsoft.com/office/drawing/2014/main" id="{E3FC95AA-B14C-4541-9319-0AE67A9B3A01}"/>
              </a:ext>
            </a:extLst>
          </p:cNvPr>
          <p:cNvSpPr>
            <a:spLocks noGrp="1"/>
          </p:cNvSpPr>
          <p:nvPr>
            <p:ph type="title"/>
          </p:nvPr>
        </p:nvSpPr>
        <p:spPr/>
        <p:txBody>
          <a:bodyPr>
            <a:normAutofit/>
          </a:bodyPr>
          <a:lstStyle/>
          <a:p>
            <a:r>
              <a:rPr lang="en-US" dirty="0"/>
              <a:t>Mark your calendars for Monthly KESA Updates and Supports </a:t>
            </a:r>
          </a:p>
        </p:txBody>
      </p:sp>
      <p:sp>
        <p:nvSpPr>
          <p:cNvPr id="9" name="TextBox 8">
            <a:extLst>
              <a:ext uri="{FF2B5EF4-FFF2-40B4-BE49-F238E27FC236}">
                <a16:creationId xmlns:a16="http://schemas.microsoft.com/office/drawing/2014/main" id="{C8309E17-ABC2-46AD-9D15-23F9CA72A499}"/>
              </a:ext>
            </a:extLst>
          </p:cNvPr>
          <p:cNvSpPr txBox="1"/>
          <p:nvPr/>
        </p:nvSpPr>
        <p:spPr>
          <a:xfrm>
            <a:off x="874441" y="3914078"/>
            <a:ext cx="10290717" cy="2031325"/>
          </a:xfrm>
          <a:prstGeom prst="rect">
            <a:avLst/>
          </a:prstGeom>
          <a:noFill/>
        </p:spPr>
        <p:txBody>
          <a:bodyPr wrap="square" rtlCol="0">
            <a:spAutoFit/>
          </a:bodyPr>
          <a:lstStyle/>
          <a:p>
            <a:r>
              <a:rPr lang="en-US" b="1" dirty="0">
                <a:solidFill>
                  <a:srgbClr val="FF0000"/>
                </a:solidFill>
              </a:rPr>
              <a:t>All KESA Support Zooms are scheduled from 9:00 a.m. – 10:00 a.m.</a:t>
            </a:r>
          </a:p>
          <a:p>
            <a:endParaRPr lang="en-US" b="1" dirty="0">
              <a:solidFill>
                <a:schemeClr val="bg2">
                  <a:lumMod val="10000"/>
                </a:schemeClr>
              </a:solidFill>
            </a:endParaRPr>
          </a:p>
          <a:p>
            <a:r>
              <a:rPr lang="en-US" dirty="0"/>
              <a:t>Register in advance for this meeting:</a:t>
            </a:r>
          </a:p>
          <a:p>
            <a:r>
              <a:rPr lang="en-US" b="1" u="sng" dirty="0">
                <a:solidFill>
                  <a:schemeClr val="tx1">
                    <a:lumMod val="50000"/>
                    <a:lumOff val="50000"/>
                  </a:schemeClr>
                </a:solidFill>
                <a:hlinkClick r:id="rId3">
                  <a:extLst>
                    <a:ext uri="{A12FA001-AC4F-418D-AE19-62706E023703}">
                      <ahyp:hlinkClr xmlns:ahyp="http://schemas.microsoft.com/office/drawing/2018/hyperlinkcolor" val="tx"/>
                    </a:ext>
                  </a:extLst>
                </a:hlinkClick>
              </a:rPr>
              <a:t>https://ksde.zoom.us/meeting/register/tJUud-Cvpz4qE9Lirv1bACN5eYlrqUqFSo1e</a:t>
            </a:r>
            <a:endParaRPr lang="en-US" b="1" u="sng" dirty="0">
              <a:solidFill>
                <a:schemeClr val="tx1">
                  <a:lumMod val="50000"/>
                  <a:lumOff val="50000"/>
                </a:schemeClr>
              </a:solidFill>
            </a:endParaRPr>
          </a:p>
          <a:p>
            <a:endParaRPr lang="en-US" dirty="0"/>
          </a:p>
          <a:p>
            <a:r>
              <a:rPr lang="en-US" dirty="0"/>
              <a:t>After registering, you will receive a confirmation email containing information about joining the meeting.</a:t>
            </a:r>
          </a:p>
        </p:txBody>
      </p:sp>
    </p:spTree>
    <p:extLst>
      <p:ext uri="{BB962C8B-B14F-4D97-AF65-F5344CB8AC3E}">
        <p14:creationId xmlns:p14="http://schemas.microsoft.com/office/powerpoint/2010/main" val="1379782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AFF1958-E713-4BEE-B28B-E3C2D4134A9C}"/>
              </a:ext>
            </a:extLst>
          </p:cNvPr>
          <p:cNvSpPr>
            <a:spLocks noGrp="1"/>
          </p:cNvSpPr>
          <p:nvPr>
            <p:ph idx="1"/>
          </p:nvPr>
        </p:nvSpPr>
        <p:spPr/>
        <p:txBody>
          <a:bodyPr>
            <a:normAutofit/>
          </a:bodyPr>
          <a:lstStyle/>
          <a:p>
            <a:pPr marL="0" indent="0">
              <a:buNone/>
            </a:pPr>
            <a:endParaRPr lang="en-US" sz="4400" b="1" dirty="0">
              <a:latin typeface="Open Sans Extrabold" panose="020B0906030804020204" pitchFamily="34" charset="0"/>
              <a:ea typeface="Open Sans Extrabold" panose="020B0906030804020204" pitchFamily="34" charset="0"/>
              <a:cs typeface="Open Sans Extrabold" panose="020B0906030804020204" pitchFamily="34" charset="0"/>
            </a:endParaRPr>
          </a:p>
          <a:p>
            <a:pPr marL="0" indent="0">
              <a:buNone/>
            </a:pPr>
            <a:endParaRPr lang="en-US" sz="4400" b="1" dirty="0">
              <a:latin typeface="Open Sans Extrabold" panose="020B0906030804020204" pitchFamily="34" charset="0"/>
              <a:ea typeface="Open Sans Extrabold" panose="020B0906030804020204" pitchFamily="34" charset="0"/>
              <a:cs typeface="Open Sans Extrabold" panose="020B0906030804020204" pitchFamily="34" charset="0"/>
            </a:endParaRPr>
          </a:p>
          <a:p>
            <a:pPr marL="0" indent="0">
              <a:buNone/>
            </a:pPr>
            <a:r>
              <a:rPr lang="en-US" sz="4400" b="1" dirty="0">
                <a:latin typeface="Open Sans Extrabold" panose="020B0906030804020204" pitchFamily="34" charset="0"/>
                <a:ea typeface="Open Sans Extrabold" panose="020B0906030804020204" pitchFamily="34" charset="0"/>
                <a:cs typeface="Open Sans Extrabold" panose="020B0906030804020204" pitchFamily="34" charset="0"/>
              </a:rPr>
              <a:t>Questions?</a:t>
            </a:r>
          </a:p>
        </p:txBody>
      </p:sp>
      <p:sp>
        <p:nvSpPr>
          <p:cNvPr id="4" name="Title 3">
            <a:extLst>
              <a:ext uri="{FF2B5EF4-FFF2-40B4-BE49-F238E27FC236}">
                <a16:creationId xmlns:a16="http://schemas.microsoft.com/office/drawing/2014/main" id="{67AF99DB-9BCF-4BA3-8572-3287FC2AD12D}"/>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113822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84FAAC-1903-48D0-9DE6-1205949587AB}"/>
              </a:ext>
            </a:extLst>
          </p:cNvPr>
          <p:cNvSpPr>
            <a:spLocks noGrp="1"/>
          </p:cNvSpPr>
          <p:nvPr>
            <p:ph sz="quarter" idx="13"/>
          </p:nvPr>
        </p:nvSpPr>
        <p:spPr>
          <a:xfrm>
            <a:off x="190030" y="2290842"/>
            <a:ext cx="4592495" cy="1754326"/>
          </a:xfrm>
        </p:spPr>
        <p:txBody>
          <a:bodyPr>
            <a:normAutofit/>
          </a:bodyPr>
          <a:lstStyle/>
          <a:p>
            <a:pPr lvl="1"/>
            <a:r>
              <a:rPr lang="en-US" sz="1600" b="1" dirty="0"/>
              <a:t>Mischel D. Miller, </a:t>
            </a:r>
            <a:r>
              <a:rPr lang="en-US" sz="1600" b="1" dirty="0" err="1"/>
              <a:t>Ed.S</a:t>
            </a:r>
            <a:br>
              <a:rPr lang="en-US" sz="1600" dirty="0"/>
            </a:br>
            <a:r>
              <a:rPr lang="en-US" sz="1600" dirty="0"/>
              <a:t>Director</a:t>
            </a:r>
            <a:br>
              <a:rPr lang="en-US" sz="1600" dirty="0"/>
            </a:br>
            <a:r>
              <a:rPr lang="en-US" sz="1600" dirty="0"/>
              <a:t>Teacher Licensure and Accreditation</a:t>
            </a:r>
            <a:br>
              <a:rPr lang="en-US" sz="1600" dirty="0"/>
            </a:br>
            <a:r>
              <a:rPr lang="en-US" sz="1600" dirty="0"/>
              <a:t>(785) 296-8010</a:t>
            </a:r>
            <a:br>
              <a:rPr lang="en-US" sz="1600" dirty="0"/>
            </a:br>
            <a:r>
              <a:rPr lang="en-US" sz="1600" dirty="0">
                <a:hlinkClick r:id="rId3"/>
              </a:rPr>
              <a:t>mmiller@ksde.org</a:t>
            </a:r>
            <a:endParaRPr lang="en-US" sz="1600" dirty="0"/>
          </a:p>
        </p:txBody>
      </p:sp>
      <p:sp>
        <p:nvSpPr>
          <p:cNvPr id="4" name="Content Placeholder 3">
            <a:extLst>
              <a:ext uri="{FF2B5EF4-FFF2-40B4-BE49-F238E27FC236}">
                <a16:creationId xmlns:a16="http://schemas.microsoft.com/office/drawing/2014/main" id="{CA18BD7E-20A3-4353-8DDD-00177AB79E21}"/>
              </a:ext>
            </a:extLst>
          </p:cNvPr>
          <p:cNvSpPr>
            <a:spLocks noGrp="1"/>
          </p:cNvSpPr>
          <p:nvPr>
            <p:ph sz="quarter" idx="14"/>
          </p:nvPr>
        </p:nvSpPr>
        <p:spPr>
          <a:xfrm>
            <a:off x="7688118" y="2382020"/>
            <a:ext cx="4608368" cy="1754326"/>
          </a:xfrm>
        </p:spPr>
        <p:txBody>
          <a:bodyPr/>
          <a:lstStyle/>
          <a:p>
            <a:pPr lvl="1">
              <a:lnSpc>
                <a:spcPct val="100000"/>
              </a:lnSpc>
              <a:spcBef>
                <a:spcPts val="0"/>
              </a:spcBef>
            </a:pPr>
            <a:r>
              <a:rPr lang="en-US" sz="1600" b="1" dirty="0"/>
              <a:t>Jeannette Nobo</a:t>
            </a:r>
          </a:p>
          <a:p>
            <a:pPr lvl="1">
              <a:lnSpc>
                <a:spcPct val="100000"/>
              </a:lnSpc>
              <a:spcBef>
                <a:spcPts val="0"/>
              </a:spcBef>
            </a:pPr>
            <a:r>
              <a:rPr lang="en-US" sz="1600" dirty="0"/>
              <a:t>Assistant Director-  KESA</a:t>
            </a:r>
            <a:br>
              <a:rPr lang="en-US" sz="1600" dirty="0"/>
            </a:br>
            <a:r>
              <a:rPr lang="en-US" sz="1600" dirty="0"/>
              <a:t>Teacher Licensure and Accreditation</a:t>
            </a:r>
            <a:br>
              <a:rPr lang="en-US" sz="1600" dirty="0"/>
            </a:br>
            <a:r>
              <a:rPr lang="en-US" sz="1600" dirty="0"/>
              <a:t>(785) 296-4948</a:t>
            </a:r>
            <a:br>
              <a:rPr lang="en-US" sz="1600" dirty="0"/>
            </a:br>
            <a:r>
              <a:rPr lang="en-US" sz="1600" dirty="0">
                <a:hlinkClick r:id="rId4"/>
              </a:rPr>
              <a:t>jnobo@ksde.org</a:t>
            </a:r>
            <a:endParaRPr lang="en-US" sz="1600" dirty="0"/>
          </a:p>
          <a:p>
            <a:endParaRPr lang="en-US" dirty="0"/>
          </a:p>
        </p:txBody>
      </p:sp>
      <p:sp>
        <p:nvSpPr>
          <p:cNvPr id="2" name="TextBox 1">
            <a:extLst>
              <a:ext uri="{FF2B5EF4-FFF2-40B4-BE49-F238E27FC236}">
                <a16:creationId xmlns:a16="http://schemas.microsoft.com/office/drawing/2014/main" id="{D75CF93F-129E-4EE9-9268-DE15001CD68B}"/>
              </a:ext>
            </a:extLst>
          </p:cNvPr>
          <p:cNvSpPr txBox="1"/>
          <p:nvPr/>
        </p:nvSpPr>
        <p:spPr>
          <a:xfrm flipH="1">
            <a:off x="658614" y="3852915"/>
            <a:ext cx="3951517" cy="1877437"/>
          </a:xfrm>
          <a:prstGeom prst="rect">
            <a:avLst/>
          </a:prstGeom>
          <a:noFill/>
        </p:spPr>
        <p:txBody>
          <a:bodyPr wrap="square" rtlCol="0">
            <a:spAutoFit/>
          </a:bodyPr>
          <a:lstStyle/>
          <a:p>
            <a:r>
              <a:rPr lang="en-US" sz="1600" dirty="0">
                <a:latin typeface="+mj-lt"/>
              </a:rPr>
              <a:t>Myron Melton</a:t>
            </a:r>
          </a:p>
          <a:p>
            <a:r>
              <a:rPr lang="en-US" sz="1600" dirty="0"/>
              <a:t>KESA Coordinator</a:t>
            </a:r>
          </a:p>
          <a:p>
            <a:r>
              <a:rPr lang="en-US" sz="1600" dirty="0"/>
              <a:t>Teacher Licensure and Accreditation</a:t>
            </a:r>
          </a:p>
          <a:p>
            <a:r>
              <a:rPr lang="en-US" sz="1600" dirty="0"/>
              <a:t>(785) 296-8110</a:t>
            </a:r>
          </a:p>
          <a:p>
            <a:r>
              <a:rPr lang="en-US" sz="1600" dirty="0">
                <a:hlinkClick r:id="rId5"/>
              </a:rPr>
              <a:t>mmelton@ksde.org</a:t>
            </a:r>
            <a:endParaRPr lang="en-US" sz="1600" dirty="0"/>
          </a:p>
          <a:p>
            <a:endParaRPr lang="en-US" dirty="0"/>
          </a:p>
          <a:p>
            <a:endParaRPr lang="en-US" dirty="0"/>
          </a:p>
        </p:txBody>
      </p:sp>
      <p:sp>
        <p:nvSpPr>
          <p:cNvPr id="5" name="TextBox 4">
            <a:extLst>
              <a:ext uri="{FF2B5EF4-FFF2-40B4-BE49-F238E27FC236}">
                <a16:creationId xmlns:a16="http://schemas.microsoft.com/office/drawing/2014/main" id="{3FEC3C4C-F203-4A23-97EC-3F822FD813BC}"/>
              </a:ext>
            </a:extLst>
          </p:cNvPr>
          <p:cNvSpPr txBox="1"/>
          <p:nvPr/>
        </p:nvSpPr>
        <p:spPr>
          <a:xfrm>
            <a:off x="4250904" y="3937661"/>
            <a:ext cx="4310743" cy="1600438"/>
          </a:xfrm>
          <a:prstGeom prst="rect">
            <a:avLst/>
          </a:prstGeom>
          <a:noFill/>
        </p:spPr>
        <p:txBody>
          <a:bodyPr wrap="square" rtlCol="0">
            <a:spAutoFit/>
          </a:bodyPr>
          <a:lstStyle/>
          <a:p>
            <a:r>
              <a:rPr lang="en-US" sz="1600" dirty="0">
                <a:latin typeface="+mj-lt"/>
              </a:rPr>
              <a:t>Ed </a:t>
            </a:r>
            <a:r>
              <a:rPr lang="en-US" sz="1600" dirty="0" err="1">
                <a:latin typeface="+mj-lt"/>
              </a:rPr>
              <a:t>Kalas</a:t>
            </a:r>
            <a:r>
              <a:rPr lang="en-US" sz="1600" dirty="0"/>
              <a:t>,</a:t>
            </a:r>
            <a:r>
              <a:rPr lang="en-US" sz="1600" dirty="0">
                <a:latin typeface="+mj-lt"/>
              </a:rPr>
              <a:t> </a:t>
            </a:r>
            <a:r>
              <a:rPr lang="en-US" sz="1600" dirty="0"/>
              <a:t>Education Program consultant</a:t>
            </a:r>
          </a:p>
          <a:p>
            <a:r>
              <a:rPr lang="en-US" sz="1600" dirty="0"/>
              <a:t>Professional Learning and Mentoring</a:t>
            </a:r>
          </a:p>
          <a:p>
            <a:r>
              <a:rPr lang="en-US" sz="1600" dirty="0"/>
              <a:t>Teacher Licensure and Accreditation</a:t>
            </a:r>
          </a:p>
          <a:p>
            <a:r>
              <a:rPr lang="en-US" sz="1600" dirty="0"/>
              <a:t>(785) 296-2198</a:t>
            </a:r>
          </a:p>
          <a:p>
            <a:r>
              <a:rPr lang="en-US" sz="1600" dirty="0">
                <a:hlinkClick r:id="rId6"/>
              </a:rPr>
              <a:t>ekalas@ksde.org</a:t>
            </a:r>
            <a:endParaRPr lang="en-US" sz="1600" dirty="0"/>
          </a:p>
          <a:p>
            <a:endParaRPr lang="en-US" dirty="0"/>
          </a:p>
        </p:txBody>
      </p:sp>
      <p:sp>
        <p:nvSpPr>
          <p:cNvPr id="6" name="TextBox 5">
            <a:extLst>
              <a:ext uri="{FF2B5EF4-FFF2-40B4-BE49-F238E27FC236}">
                <a16:creationId xmlns:a16="http://schemas.microsoft.com/office/drawing/2014/main" id="{B2BAD7CF-3FED-4421-8BBC-2B38F4F3BFEC}"/>
              </a:ext>
            </a:extLst>
          </p:cNvPr>
          <p:cNvSpPr txBox="1"/>
          <p:nvPr/>
        </p:nvSpPr>
        <p:spPr>
          <a:xfrm>
            <a:off x="8153074" y="3923445"/>
            <a:ext cx="3951516" cy="1323439"/>
          </a:xfrm>
          <a:prstGeom prst="rect">
            <a:avLst/>
          </a:prstGeom>
          <a:noFill/>
        </p:spPr>
        <p:txBody>
          <a:bodyPr wrap="square" rtlCol="0">
            <a:spAutoFit/>
          </a:bodyPr>
          <a:lstStyle/>
          <a:p>
            <a:r>
              <a:rPr lang="en-US" sz="1600" b="1" dirty="0"/>
              <a:t>Annie </a:t>
            </a:r>
            <a:r>
              <a:rPr lang="en-US" sz="1600" b="1" dirty="0" err="1"/>
              <a:t>Diederich</a:t>
            </a:r>
            <a:r>
              <a:rPr lang="en-US" sz="1600" b="1" dirty="0"/>
              <a:t>, </a:t>
            </a:r>
          </a:p>
          <a:p>
            <a:r>
              <a:rPr lang="en-US" sz="1600" dirty="0"/>
              <a:t>Education</a:t>
            </a:r>
            <a:r>
              <a:rPr lang="en-US" sz="1600" b="1" dirty="0"/>
              <a:t> </a:t>
            </a:r>
            <a:r>
              <a:rPr lang="en-US" sz="1600" dirty="0"/>
              <a:t>Program Consultant - KESA </a:t>
            </a:r>
          </a:p>
          <a:p>
            <a:r>
              <a:rPr lang="en-US" sz="1600" dirty="0"/>
              <a:t>Teacher Licensure and Accreditation</a:t>
            </a:r>
          </a:p>
          <a:p>
            <a:r>
              <a:rPr lang="en-US" sz="1600" dirty="0"/>
              <a:t>(785) 368-7356</a:t>
            </a:r>
          </a:p>
          <a:p>
            <a:r>
              <a:rPr lang="en-US" sz="1600" dirty="0">
                <a:hlinkClick r:id="rId7"/>
              </a:rPr>
              <a:t>adiederich@ksde.org</a:t>
            </a:r>
            <a:r>
              <a:rPr lang="en-US" sz="1600" dirty="0"/>
              <a:t> </a:t>
            </a:r>
          </a:p>
        </p:txBody>
      </p:sp>
    </p:spTree>
    <p:extLst>
      <p:ext uri="{BB962C8B-B14F-4D97-AF65-F5344CB8AC3E}">
        <p14:creationId xmlns:p14="http://schemas.microsoft.com/office/powerpoint/2010/main" val="2030364097"/>
      </p:ext>
    </p:extLst>
  </p:cSld>
  <p:clrMapOvr>
    <a:masterClrMapping/>
  </p:clrMapOvr>
</p:sld>
</file>

<file path=ppt/theme/theme1.xml><?xml version="1.0" encoding="utf-8"?>
<a:theme xmlns:a="http://schemas.openxmlformats.org/drawingml/2006/main" name="Custom Design">
  <a:themeElements>
    <a:clrScheme name="KSDE">
      <a:dk1>
        <a:srgbClr val="12284C"/>
      </a:dk1>
      <a:lt1>
        <a:sysClr val="window" lastClr="FFFFFF"/>
      </a:lt1>
      <a:dk2>
        <a:srgbClr val="12284C"/>
      </a:dk2>
      <a:lt2>
        <a:srgbClr val="E7E6E6"/>
      </a:lt2>
      <a:accent1>
        <a:srgbClr val="FFA400"/>
      </a:accent1>
      <a:accent2>
        <a:srgbClr val="12284C"/>
      </a:accent2>
      <a:accent3>
        <a:srgbClr val="00B796"/>
      </a:accent3>
      <a:accent4>
        <a:srgbClr val="005587"/>
      </a:accent4>
      <a:accent5>
        <a:srgbClr val="D50032"/>
      </a:accent5>
      <a:accent6>
        <a:srgbClr val="3E4043"/>
      </a:accent6>
      <a:hlink>
        <a:srgbClr val="12284C"/>
      </a:hlink>
      <a:folHlink>
        <a:srgbClr val="53565A"/>
      </a:folHlink>
    </a:clrScheme>
    <a:fontScheme name="KSDE Open Sans">
      <a:majorFont>
        <a:latin typeface="Open Sans"/>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te Template" id="{3F6FE892-DA12-4C81-AA5A-446CD67FAB0A}" vid="{65E85907-513D-47EC-BC1E-D81300383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2936</TotalTime>
  <Words>598</Words>
  <Application>Microsoft Office PowerPoint</Application>
  <PresentationFormat>Widescreen</PresentationFormat>
  <Paragraphs>64</Paragraphs>
  <Slides>7</Slides>
  <Notes>5</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Arial Black</vt:lpstr>
      <vt:lpstr>Arial Narrow</vt:lpstr>
      <vt:lpstr>Calibri</vt:lpstr>
      <vt:lpstr>Open Sans</vt:lpstr>
      <vt:lpstr>Open Sans Extrabold</vt:lpstr>
      <vt:lpstr>Open Sans Light</vt:lpstr>
      <vt:lpstr>Open Sans Semibold</vt:lpstr>
      <vt:lpstr>Custom Design</vt:lpstr>
      <vt:lpstr>PowerPoint Presentation</vt:lpstr>
      <vt:lpstr>Kansas Education System Accreditation (KESA) Update – Februrary 2021 </vt:lpstr>
      <vt:lpstr>Today’s Purpose</vt:lpstr>
      <vt:lpstr>Getting a Pulse of  KESA Systems on Pause</vt:lpstr>
      <vt:lpstr>Mark your calendars for Monthly KESA Updates and Supports </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Kansas Education System Accreditation (KESA: What can be expected</dc:title>
  <dc:creator>Jeannette Nobo</dc:creator>
  <cp:lastModifiedBy>Jeannette Nobo</cp:lastModifiedBy>
  <cp:revision>88</cp:revision>
  <cp:lastPrinted>2020-08-18T17:00:22Z</cp:lastPrinted>
  <dcterms:created xsi:type="dcterms:W3CDTF">2020-08-06T19:00:44Z</dcterms:created>
  <dcterms:modified xsi:type="dcterms:W3CDTF">2021-02-09T15:45:06Z</dcterms:modified>
</cp:coreProperties>
</file>